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High Tower Text" panose="02040502050506030303" pitchFamily="18" charset="0"/>
      <p:regular r:id="rId19"/>
      <p:italic r:id="rId20"/>
    </p:embeddedFont>
    <p:embeddedFont>
      <p:font typeface="Lora" pitchFamily="2" charset="0"/>
      <p:regular r:id="rId21"/>
      <p:bold r:id="rId22"/>
      <p:italic r:id="rId23"/>
      <p:boldItalic r:id="rId24"/>
    </p:embeddedFont>
    <p:embeddedFont>
      <p:font typeface="Source Sans 3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24" y="8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935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C62E98-F494-1499-CF03-40FF665525A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F0B2B14E-7A66-73D1-9E8C-F86C77DC7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05434"/>
            <a:ext cx="3740334" cy="1332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9557E-38FE-DE66-3C5C-B10989DBC2B8}"/>
              </a:ext>
            </a:extLst>
          </p:cNvPr>
          <p:cNvSpPr txBox="1"/>
          <p:nvPr/>
        </p:nvSpPr>
        <p:spPr>
          <a:xfrm>
            <a:off x="7710054" y="899168"/>
            <a:ext cx="7315200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РОССИЙСКИЙ УНИВЕРСИТЕТ ДРУЖБЫ НАРОДОВ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Факультет физико-математических и естественных наук </a:t>
            </a:r>
            <a:b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Кафедра прикладной информатики и теории вероятностей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244E1-DED8-30E9-C2A4-B160661CD0D0}"/>
              </a:ext>
            </a:extLst>
          </p:cNvPr>
          <p:cNvSpPr txBox="1"/>
          <p:nvPr/>
        </p:nvSpPr>
        <p:spPr>
          <a:xfrm>
            <a:off x="723900" y="6156969"/>
            <a:ext cx="7315200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Студент: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Эйвази Мани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Группа: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НПИбд-03-24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Студенческий билет №: 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1032245107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52BFEB84-DC3E-4309-ECEF-87A011C85AC0}"/>
              </a:ext>
            </a:extLst>
          </p:cNvPr>
          <p:cNvSpPr/>
          <p:nvPr/>
        </p:nvSpPr>
        <p:spPr>
          <a:xfrm>
            <a:off x="3848728" y="4161319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Настройка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Сети</a:t>
            </a:r>
            <a:r>
              <a:rPr lang="en-US" sz="240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в RHEL / CentOS</a:t>
            </a:r>
            <a:endParaRPr lang="en-US" sz="2400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2697B9E4-3FE2-9B56-A57D-84C445D1BB75}"/>
              </a:ext>
            </a:extLst>
          </p:cNvPr>
          <p:cNvSpPr/>
          <p:nvPr/>
        </p:nvSpPr>
        <p:spPr>
          <a:xfrm>
            <a:off x="3843532" y="3406913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000" b="1" dirty="0">
                <a:solidFill>
                  <a:srgbClr val="38512F"/>
                </a:solidFill>
                <a:latin typeface="High Tower Text" panose="02040502050506030303" pitchFamily="18" charset="0"/>
              </a:rPr>
              <a:t>Презентация №12</a:t>
            </a:r>
            <a:endParaRPr lang="en-US" sz="4000" b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97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9715" y="491847"/>
            <a:ext cx="1369100" cy="305514"/>
          </a:xfrm>
          <a:prstGeom prst="roundRect">
            <a:avLst>
              <a:gd name="adj" fmla="val 6998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1636514" y="545187"/>
            <a:ext cx="1155502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ДОПОЛНИТЕЛЬНО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529715" y="850344"/>
            <a:ext cx="5034558" cy="419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Настройка DNS и Имени Хоста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1529715" y="2590086"/>
            <a:ext cx="25153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Настройка DNS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529715" y="3037046"/>
            <a:ext cx="3767257" cy="1769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/etc/resolv.conf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этот файл содержит информацию о DNS-серверах. При использовании NetworkManager он часто генерируется автоматически. Для статических настроек NetworkManager позволяет указать DNS-серверы через </a:t>
            </a: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nmcli connection modify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или </a:t>
            </a: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nmtui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1529715" y="4956096"/>
            <a:ext cx="3767257" cy="1643063"/>
          </a:xfrm>
          <a:prstGeom prst="roundRect">
            <a:avLst>
              <a:gd name="adj" fmla="val 1627"/>
            </a:avLst>
          </a:prstGeom>
          <a:solidFill>
            <a:srgbClr val="D4E3CF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833" y="5198150"/>
            <a:ext cx="222647" cy="17811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2108597" y="5133142"/>
            <a:ext cx="3010257" cy="1257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Совет:</a:t>
            </a:r>
            <a:r>
              <a:rPr lang="en-US" sz="14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Прямое редактирование </a:t>
            </a:r>
            <a:r>
              <a:rPr lang="en-US" sz="1400" dirty="0">
                <a:solidFill>
                  <a:srgbClr val="00000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/etc/resolv.conf</a:t>
            </a:r>
            <a:r>
              <a:rPr lang="en-US" sz="14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может быть перезаписано NetworkManager. Используйте инструменты NM для устойчивых изменений.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5739170" y="1600914"/>
            <a:ext cx="2896076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Настройка имени хоста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739170" y="2047875"/>
            <a:ext cx="7368897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Команда </a:t>
            </a: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hostnamectl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используется для управления именем хоста системы: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5739170" y="2430899"/>
            <a:ext cx="7368897" cy="883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hostnamectl set-hostname new_hostname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hostnamectl set-hostname "New Hostname" --pretty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hostnamectl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(для просмотра текущего имени)</a:t>
            </a:r>
            <a:endParaRPr lang="en-US" sz="14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170" y="3463885"/>
            <a:ext cx="7368897" cy="41245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617A518-AB43-EDFA-3275-25F8333F0179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975723" y="460534"/>
            <a:ext cx="590193" cy="276106"/>
          </a:xfrm>
          <a:prstGeom prst="roundRect">
            <a:avLst>
              <a:gd name="adj" fmla="val 7147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2074307" y="509826"/>
            <a:ext cx="393025" cy="177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ИТОГИ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1975723" y="781764"/>
            <a:ext cx="5005626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Заключение и Ключевые Выводы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259" y="1338143"/>
            <a:ext cx="9717762" cy="51471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943177" y="5016829"/>
            <a:ext cx="2261240" cy="282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ifcfg (CentOS 6)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630822" y="5384747"/>
            <a:ext cx="2573595" cy="607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Ручная настройка через файлы в /etc/sysconfig/network-scripts.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3003441" y="1830704"/>
            <a:ext cx="2261239" cy="282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nmcli / nmtui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691086" y="2198623"/>
            <a:ext cx="2573595" cy="607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Командный и консольный интерфейсы для NetworkManager.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457647" y="2033268"/>
            <a:ext cx="2261239" cy="282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Cockpit GUI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457647" y="2401186"/>
            <a:ext cx="2573595" cy="40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Удобный веб-интерфейс для RHEL/CentOS 8 и выше.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9365346" y="5016995"/>
            <a:ext cx="2416583" cy="282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Проверка connectivity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365346" y="5384914"/>
            <a:ext cx="2573595" cy="405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Тестирование ping и базовая диагностика сети.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975723" y="6612374"/>
            <a:ext cx="10678954" cy="443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Выбор метода:</a:t>
            </a: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для старых систем или специфических сценариев используйте ifcfg. Для современных RHEL/CentOS предпочтительны инструменты NetworkManager — </a:t>
            </a: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nmcli</a:t>
            </a: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 </a:t>
            </a: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nmtui</a:t>
            </a: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а также </a:t>
            </a: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Cockpit</a:t>
            </a: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для графического управления.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1975723" y="7183041"/>
            <a:ext cx="10678954" cy="237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Проверка:</a:t>
            </a: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Всегда проверяйте связь с помощью </a:t>
            </a:r>
            <a:r>
              <a:rPr lang="en-US" sz="12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ping</a:t>
            </a: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после внесения изменений.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1975723" y="7547134"/>
            <a:ext cx="10678954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Типовые ошибки:</a:t>
            </a: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Неправильные IP-адреса, маски, шлюзы, DNS, отсутствие активации соединения или конфликты между ifcfg и NetworkManager.</a:t>
            </a:r>
            <a:endParaRPr lang="en-US" sz="12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97C0BB-B9CC-8A85-B9FC-34B8085DA99C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FA24D6-D098-9EBE-7BC2-74D0483EFF9A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1E140-6CB8-D5E6-4B90-91EFCF672295}"/>
              </a:ext>
            </a:extLst>
          </p:cNvPr>
          <p:cNvSpPr txBox="1"/>
          <p:nvPr/>
        </p:nvSpPr>
        <p:spPr>
          <a:xfrm>
            <a:off x="2337955" y="3301800"/>
            <a:ext cx="10297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>
                <a:solidFill>
                  <a:schemeClr val="accent6">
                    <a:lumMod val="75000"/>
                  </a:schemeClr>
                </a:solidFill>
                <a:latin typeface="110_Besmellah_1(MRT)" pitchFamily="2" charset="0"/>
              </a:rPr>
              <a:t>Спасибо за внимание</a:t>
            </a:r>
            <a:endParaRPr lang="en-US" sz="7200" dirty="0">
              <a:solidFill>
                <a:schemeClr val="accent6">
                  <a:lumMod val="75000"/>
                </a:schemeClr>
              </a:solidFill>
              <a:latin typeface="110_Besmellah_1(MRT)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Настройка Сети в RHEL / CentOS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Методы и Инструменты для Системных Администраторов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680811" y="401003"/>
            <a:ext cx="706993" cy="231219"/>
          </a:xfrm>
          <a:prstGeom prst="roundRect">
            <a:avLst>
              <a:gd name="adj" fmla="val 7407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2766417" y="443746"/>
            <a:ext cx="535781" cy="145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ВВЕДЕНИЕ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2680811" y="666155"/>
            <a:ext cx="443067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Обзор Сетевой Подсистемы Linux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2680811" y="3255883"/>
            <a:ext cx="3017758" cy="1458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 современных дистрибутивах Red Hat Enterprise Linux и CentOS управление сетевыми интерфейсами значительно эволюционировало. Ключевую роль играет </a:t>
            </a: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NetworkManager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динамический инструмент для настройки сети, адаптирующийся к различным сценариям (проводное, беспроводное, VPN).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2680811" y="4790718"/>
            <a:ext cx="3017758" cy="911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Важно понимать различия между версиями: в </a:t>
            </a: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CentOS 6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преобладали традиционные скрипты, тогда как в </a:t>
            </a: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CentOS 7, 8 и 9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NetworkManager стал стандартом де-факто, предлагая мощные инструменты </a:t>
            </a: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nmcli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 </a:t>
            </a: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nmtui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1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328" y="1225272"/>
            <a:ext cx="5902762" cy="558938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054328" y="6910388"/>
            <a:ext cx="2816185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Современные имена интерфейсов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054328" y="7205186"/>
            <a:ext cx="5902762" cy="546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Сетевые интерфейсы теперь именуются единообразно: вместо привычного </a:t>
            </a: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eth0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используются имена типа </a:t>
            </a: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enp0s3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ens33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отражающие топологию PCI-устройств. Это повышает предсказуемость при перезагрузке системы или изменении оборудования.</a:t>
            </a:r>
            <a:endParaRPr lang="en-US" sz="1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B951DC-6843-0C4F-701F-3A999672D053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849398"/>
            <a:ext cx="1534716" cy="449818"/>
          </a:xfrm>
          <a:prstGeom prst="roundRect">
            <a:avLst>
              <a:gd name="adj" fmla="val 6386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981313" y="1921193"/>
            <a:ext cx="124753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ДИАГНОСТИКА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2394942"/>
            <a:ext cx="725638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Просмотр Сетевых Интерфейсов</a:t>
            </a:r>
            <a:endParaRPr lang="en-US" sz="3500" dirty="0"/>
          </a:p>
        </p:txBody>
      </p:sp>
      <p:sp>
        <p:nvSpPr>
          <p:cNvPr id="5" name="Text 3"/>
          <p:cNvSpPr/>
          <p:nvPr/>
        </p:nvSpPr>
        <p:spPr>
          <a:xfrm>
            <a:off x="837724" y="33172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Прежде чем приступать к настройке, необходимо определить текущее состояние и имена сетевых интерфейсов.</a:t>
            </a:r>
            <a:endParaRPr lang="en-US" sz="1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3969425"/>
            <a:ext cx="598408" cy="59840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735336" y="39694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ip link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735336" y="4464963"/>
            <a:ext cx="322123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Отображает список всех сетевых интерфейсов и их текущее состояние (UP/DOWN, MAC-адрес). Это первый шаг для идентификации.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5776" y="3969425"/>
            <a:ext cx="598408" cy="59840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153388" y="39694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ip addr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153388" y="4464963"/>
            <a:ext cx="322123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Показывает IP-адреса, маски подсети и статус для каждого интерфейса. Незаменимо для проверки назначенных адресов.</a:t>
            </a:r>
            <a:endParaRPr lang="en-US" sz="18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3828" y="3969425"/>
            <a:ext cx="598408" cy="59840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571440" y="39694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nmcli dev status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571440" y="4464963"/>
            <a:ext cx="322123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Инструмент NetworkManager CLI, предоставляющий краткий обзор состояния устройств, их тип и общую доступность.</a:t>
            </a:r>
            <a:endParaRPr lang="en-US" sz="1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712CEF-8BED-314C-B3A5-F59EF2245C8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951196" y="983099"/>
            <a:ext cx="895826" cy="277654"/>
          </a:xfrm>
          <a:prstGeom prst="roundRect">
            <a:avLst>
              <a:gd name="adj" fmla="val 7140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2050256" y="1032629"/>
            <a:ext cx="697706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НАСТРОЙКА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1951196" y="1306235"/>
            <a:ext cx="6272213" cy="388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Традиционный Метод (Legacy) через ifcfg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951196" y="2312908"/>
            <a:ext cx="3492818" cy="1146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 ранних версиях RHEL/CentOS, а также для совместимости, использовались конфигурационные файлы </a:t>
            </a:r>
            <a:r>
              <a:rPr lang="en-US" sz="13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/etc/sysconfig/network-scripts/ifcfg-&lt;имя_интерфейса&gt;</a:t>
            </a: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1951196" y="3562112"/>
            <a:ext cx="3492818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Это ручной метод, требующий редактирования файлов в текстовом редакторе. Он особенно актуален в средах, где NetworkManager отключен или не используется.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2198965" y="4583311"/>
            <a:ext cx="3245048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Ключевые параметры: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2198965" y="4909066"/>
            <a:ext cx="3245048" cy="153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3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BOOTPROTO</a:t>
            </a: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</a:t>
            </a:r>
            <a:r>
              <a:rPr lang="en-US" sz="1300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dhcp</a:t>
            </a: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или </a:t>
            </a:r>
            <a:r>
              <a:rPr lang="en-US" sz="1300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static</a:t>
            </a:r>
            <a:endParaRPr lang="en-US" sz="130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3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ONBOOT</a:t>
            </a: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</a:t>
            </a:r>
            <a:r>
              <a:rPr lang="en-US" sz="1300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yes</a:t>
            </a: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(включать при загрузке)</a:t>
            </a:r>
            <a:endParaRPr lang="en-US" sz="130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3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IPADDR</a:t>
            </a: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IP-адрес</a:t>
            </a:r>
            <a:endParaRPr lang="en-US" sz="130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3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NETMASK</a:t>
            </a: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Маска подсети</a:t>
            </a:r>
            <a:endParaRPr lang="en-US" sz="130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3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GATEWAY</a:t>
            </a: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Шлюз по умолчанию</a:t>
            </a:r>
            <a:endParaRPr lang="en-US" sz="130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3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DNS</a:t>
            </a: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Адреса DNS-серверов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2198965" y="6550462"/>
            <a:ext cx="3245048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1951196" y="4583311"/>
            <a:ext cx="22860" cy="2190393"/>
          </a:xfrm>
          <a:prstGeom prst="rect">
            <a:avLst/>
          </a:prstGeom>
          <a:solidFill>
            <a:srgbClr val="38512F"/>
          </a:solidFill>
          <a:ln/>
        </p:spPr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541" y="1994178"/>
            <a:ext cx="6832163" cy="51240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92EF97E-4E24-AC2F-F30D-27C178B8EE94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8762" y="1509593"/>
            <a:ext cx="496372" cy="186452"/>
          </a:xfrm>
          <a:prstGeom prst="roundRect">
            <a:avLst>
              <a:gd name="adj" fmla="val 7703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3500557" y="1545431"/>
            <a:ext cx="352782" cy="114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ПРИМЕР</a:t>
            </a:r>
            <a:endParaRPr lang="en-US" sz="750" dirty="0"/>
          </a:p>
        </p:txBody>
      </p:sp>
      <p:sp>
        <p:nvSpPr>
          <p:cNvPr id="4" name="Text 2"/>
          <p:cNvSpPr/>
          <p:nvPr/>
        </p:nvSpPr>
        <p:spPr>
          <a:xfrm>
            <a:off x="3428762" y="1719977"/>
            <a:ext cx="4164568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Настройка Статического IP через ifcfg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3428762" y="2150983"/>
            <a:ext cx="2530673" cy="437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Файл: </a:t>
            </a:r>
            <a:r>
              <a:rPr lang="en-US" sz="13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/etc/sysconfig/network-scripts/ifcfg-enp0s3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3428762" y="2655689"/>
            <a:ext cx="2530673" cy="3194685"/>
          </a:xfrm>
          <a:prstGeom prst="roundRect">
            <a:avLst>
              <a:gd name="adj" fmla="val 709"/>
            </a:avLst>
          </a:prstGeom>
          <a:solidFill>
            <a:srgbClr val="F1E8DA"/>
          </a:solidFill>
          <a:ln/>
        </p:spPr>
      </p:sp>
      <p:sp>
        <p:nvSpPr>
          <p:cNvPr id="7" name="Shape 5"/>
          <p:cNvSpPr/>
          <p:nvPr/>
        </p:nvSpPr>
        <p:spPr>
          <a:xfrm>
            <a:off x="3422809" y="2655689"/>
            <a:ext cx="2542580" cy="3194685"/>
          </a:xfrm>
          <a:prstGeom prst="roundRect">
            <a:avLst>
              <a:gd name="adj" fmla="val 706"/>
            </a:avLst>
          </a:prstGeom>
          <a:solidFill>
            <a:srgbClr val="F1E8DA"/>
          </a:solidFill>
          <a:ln/>
        </p:spPr>
      </p:sp>
      <p:sp>
        <p:nvSpPr>
          <p:cNvPr id="8" name="Text 6"/>
          <p:cNvSpPr/>
          <p:nvPr/>
        </p:nvSpPr>
        <p:spPr>
          <a:xfrm>
            <a:off x="3542467" y="2745343"/>
            <a:ext cx="2303264" cy="3015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TYPE="Ethernet"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PROXY_METHOD="none"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BROWSER_ONLY="no"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BOOTPROTO="static"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DEFROUTE="yes"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IPV4_FAILURE_FATAL="no"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IPV6INIT="yes"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IPV6_AUTOCONF="yes"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IPV6_DEFROUTE="yes"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IPV6_FAILURE_FATAL="no"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IPV6_ADDR_GEN_MODE="stable-privacy"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NAME="enp0s3"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UUID="xxxxxxxx-xxxx-xxxx-xxxx-xxxxxxxxxxxx"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DEVICE="enp0s3"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ONBOOT="yes"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IPADDR="192.168.1.100"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NETMASK="255.255.255.0"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GATEWAY="192.168.1.1"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DNS1="8.8.8.8"</a:t>
            </a:r>
            <a:endParaRPr lang="en-US" sz="900" dirty="0"/>
          </a:p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DNS2="8.8.4.4"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3428762" y="5917644"/>
            <a:ext cx="2530673" cy="748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После сохранения изменений необходимо перезапустить службу сети: </a:t>
            </a: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systemctl restart network</a:t>
            </a: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В некоторых случаях может потребоваться </a:t>
            </a:r>
            <a:r>
              <a:rPr lang="en-US" sz="9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systemctl restart NetworkManager</a:t>
            </a:r>
            <a:r>
              <a:rPr lang="en-US" sz="9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или перезагрузка системы.</a:t>
            </a:r>
            <a:endParaRPr lang="en-US" sz="9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997" y="2266712"/>
            <a:ext cx="4950023" cy="3576280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6258997" y="5910263"/>
            <a:ext cx="4950023" cy="634008"/>
          </a:xfrm>
          <a:prstGeom prst="roundRect">
            <a:avLst>
              <a:gd name="adj" fmla="val 2832"/>
            </a:avLst>
          </a:prstGeom>
          <a:solidFill>
            <a:srgbClr val="D4E3CF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654" y="6061710"/>
            <a:ext cx="149543" cy="11965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647855" y="5999917"/>
            <a:ext cx="4441508" cy="430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Важно:</a:t>
            </a:r>
            <a:r>
              <a:rPr lang="en-US" sz="9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Если NetworkManager активен, он может переопределить настройки ifcfg. Рекомендуется отключать NetworkManager при использовании ifcfg в более старых системах, или управлять соединениями через nmcli/nmtui.</a:t>
            </a:r>
            <a:endParaRPr lang="en-US" sz="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17BF01-927E-CB65-5FF1-99F9A34FEF92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45594" y="400526"/>
            <a:ext cx="570905" cy="221099"/>
          </a:xfrm>
          <a:prstGeom prst="roundRect">
            <a:avLst>
              <a:gd name="adj" fmla="val 7471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2928104" y="441722"/>
            <a:ext cx="405884" cy="138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ПРИМЕР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2845594" y="653177"/>
            <a:ext cx="3499485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Настройка DHCP через ifcfg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594" y="1184672"/>
            <a:ext cx="5692973" cy="5692973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2845594" y="6966585"/>
            <a:ext cx="5692973" cy="773549"/>
          </a:xfrm>
          <a:prstGeom prst="roundRect">
            <a:avLst>
              <a:gd name="adj" fmla="val 2669"/>
            </a:avLst>
          </a:prstGeom>
          <a:solidFill>
            <a:srgbClr val="D4E3C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230" y="7140059"/>
            <a:ext cx="172045" cy="1376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292912" y="7080052"/>
            <a:ext cx="5108019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Примечание:</a:t>
            </a:r>
            <a:r>
              <a:rPr lang="en-US" sz="10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При использовании DHCP-сервера, он автоматически предоставит IP-адрес, маску подсети, шлюз и DNS-серверы. Убедитесь, что DHCP-сервер доступен в вашей сети.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8881943" y="2376726"/>
            <a:ext cx="2910483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Файл: </a:t>
            </a:r>
            <a:r>
              <a:rPr lang="en-US" sz="15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/etc/sysconfig/network-scripts/ifcfg-enp0s3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8881943" y="2951440"/>
            <a:ext cx="2910483" cy="2980134"/>
          </a:xfrm>
          <a:prstGeom prst="roundRect">
            <a:avLst>
              <a:gd name="adj" fmla="val 709"/>
            </a:avLst>
          </a:prstGeom>
          <a:solidFill>
            <a:srgbClr val="F1E8DA"/>
          </a:solidFill>
          <a:ln/>
        </p:spPr>
      </p:sp>
      <p:sp>
        <p:nvSpPr>
          <p:cNvPr id="11" name="Shape 7"/>
          <p:cNvSpPr/>
          <p:nvPr/>
        </p:nvSpPr>
        <p:spPr>
          <a:xfrm>
            <a:off x="8875157" y="2951440"/>
            <a:ext cx="2924056" cy="2980134"/>
          </a:xfrm>
          <a:prstGeom prst="roundRect">
            <a:avLst>
              <a:gd name="adj" fmla="val 706"/>
            </a:avLst>
          </a:prstGeom>
          <a:solidFill>
            <a:srgbClr val="F1E8DA"/>
          </a:solidFill>
          <a:ln/>
        </p:spPr>
      </p:sp>
      <p:sp>
        <p:nvSpPr>
          <p:cNvPr id="12" name="Text 8"/>
          <p:cNvSpPr/>
          <p:nvPr/>
        </p:nvSpPr>
        <p:spPr>
          <a:xfrm>
            <a:off x="9012793" y="3054668"/>
            <a:ext cx="2648783" cy="2773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TYPE="Ethernet"</a:t>
            </a:r>
            <a:endParaRPr lang="en-US" sz="1050" dirty="0"/>
          </a:p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PROXY_METHOD="none"</a:t>
            </a:r>
            <a:endParaRPr lang="en-US" sz="1050" dirty="0"/>
          </a:p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BROWSER_ONLY="no"</a:t>
            </a:r>
            <a:endParaRPr lang="en-US" sz="1050" dirty="0"/>
          </a:p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BOOTPROTO="dhcp"</a:t>
            </a:r>
            <a:endParaRPr lang="en-US" sz="1050" dirty="0"/>
          </a:p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DEFROUTE="yes"</a:t>
            </a:r>
            <a:endParaRPr lang="en-US" sz="1050" dirty="0"/>
          </a:p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IPV4_FAILURE_FATAL="no"</a:t>
            </a:r>
            <a:endParaRPr lang="en-US" sz="1050" dirty="0"/>
          </a:p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IPV6INIT="yes"</a:t>
            </a:r>
            <a:endParaRPr lang="en-US" sz="1050" dirty="0"/>
          </a:p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IPV6_AUTOCONF="yes"</a:t>
            </a:r>
            <a:endParaRPr lang="en-US" sz="1050" dirty="0"/>
          </a:p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IPV6_DEFROUTE="yes"</a:t>
            </a:r>
            <a:endParaRPr lang="en-US" sz="1050" dirty="0"/>
          </a:p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IPV6_FAILURE_FATAL="no"</a:t>
            </a:r>
            <a:endParaRPr lang="en-US" sz="1050" dirty="0"/>
          </a:p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IPV6_ADDR_GEN_MODE="stable-privacy"</a:t>
            </a:r>
            <a:endParaRPr lang="en-US" sz="1050" dirty="0"/>
          </a:p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NAME="enp0s3"</a:t>
            </a:r>
            <a:endParaRPr lang="en-US" sz="1050" dirty="0"/>
          </a:p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UUID="xxxxxxxx-xxxx-xxxx-xxxx-xxxxxxxxxxxx"</a:t>
            </a:r>
            <a:endParaRPr lang="en-US" sz="1050" dirty="0"/>
          </a:p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DEVICE="enp0s3"</a:t>
            </a:r>
            <a:endParaRPr lang="en-US" sz="1050" dirty="0"/>
          </a:p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ONBOOT="yes"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8881943" y="6020514"/>
            <a:ext cx="2910483" cy="53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Для активации DHCP-настроек, как и в случае со статическим IP, необходимо перезапустить сетевые службы: </a:t>
            </a:r>
            <a:r>
              <a:rPr lang="en-US" sz="10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systemctl restart network</a:t>
            </a: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0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C96D4F-A6B2-3E4F-FDCD-E8C61295C492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38118" y="809982"/>
            <a:ext cx="1871186" cy="332423"/>
          </a:xfrm>
          <a:prstGeom prst="roundRect">
            <a:avLst>
              <a:gd name="adj" fmla="val 6867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1252180" y="867013"/>
            <a:ext cx="1643063" cy="21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СОВРЕМЕННЫЙ ПОДХОД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1138118" y="1202769"/>
            <a:ext cx="4564261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Управление Сетью с nmcli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138118" y="1877139"/>
            <a:ext cx="12354163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nmcli</a:t>
            </a: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это мощный инструмент командной строки для взаимодействия с NetworkManager. Он позволяет управлять всеми аспектами сетевых соединений, динамически применять изменения без перезагрузки.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1138118" y="2593419"/>
            <a:ext cx="4017288" cy="2625923"/>
          </a:xfrm>
          <a:prstGeom prst="roundRect">
            <a:avLst>
              <a:gd name="adj" fmla="val 1087"/>
            </a:avLst>
          </a:prstGeom>
          <a:solidFill>
            <a:srgbClr val="F3E7D4"/>
          </a:solidFill>
          <a:ln/>
        </p:spPr>
      </p:sp>
      <p:sp>
        <p:nvSpPr>
          <p:cNvPr id="7" name="Shape 5"/>
          <p:cNvSpPr/>
          <p:nvPr/>
        </p:nvSpPr>
        <p:spPr>
          <a:xfrm>
            <a:off x="1328261" y="2783562"/>
            <a:ext cx="570667" cy="570667"/>
          </a:xfrm>
          <a:prstGeom prst="roundRect">
            <a:avLst>
              <a:gd name="adj" fmla="val 16021753"/>
            </a:avLst>
          </a:prstGeom>
          <a:solidFill>
            <a:srgbClr val="38512F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5186" y="2940367"/>
            <a:ext cx="256818" cy="25681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328261" y="3505319"/>
            <a:ext cx="248673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Создание и изменение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328261" y="3875723"/>
            <a:ext cx="3637002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nmcli connection add type ethernet con-name my_eth ifname enp0s3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5306497" y="2593419"/>
            <a:ext cx="4017288" cy="2625923"/>
          </a:xfrm>
          <a:prstGeom prst="roundRect">
            <a:avLst>
              <a:gd name="adj" fmla="val 1087"/>
            </a:avLst>
          </a:prstGeom>
          <a:solidFill>
            <a:srgbClr val="F3E7D4"/>
          </a:solidFill>
          <a:ln/>
        </p:spPr>
      </p:sp>
      <p:sp>
        <p:nvSpPr>
          <p:cNvPr id="12" name="Shape 9"/>
          <p:cNvSpPr/>
          <p:nvPr/>
        </p:nvSpPr>
        <p:spPr>
          <a:xfrm>
            <a:off x="5496639" y="2783562"/>
            <a:ext cx="570667" cy="570667"/>
          </a:xfrm>
          <a:prstGeom prst="roundRect">
            <a:avLst>
              <a:gd name="adj" fmla="val 16021753"/>
            </a:avLst>
          </a:prstGeom>
          <a:solidFill>
            <a:srgbClr val="38512F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3564" y="2940367"/>
            <a:ext cx="256818" cy="25681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96639" y="3505319"/>
            <a:ext cx="223801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Настройка IP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496639" y="3875723"/>
            <a:ext cx="3637002" cy="1153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nmcli connection modify my_eth ipv4.method manual ipv4.addresses 192.168.1.100/24 ipv4.gateway 192.168.1.1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9474875" y="2593419"/>
            <a:ext cx="4017407" cy="2625923"/>
          </a:xfrm>
          <a:prstGeom prst="roundRect">
            <a:avLst>
              <a:gd name="adj" fmla="val 1087"/>
            </a:avLst>
          </a:prstGeom>
          <a:solidFill>
            <a:srgbClr val="F3E7D4"/>
          </a:solidFill>
          <a:ln/>
        </p:spPr>
      </p:sp>
      <p:sp>
        <p:nvSpPr>
          <p:cNvPr id="17" name="Shape 13"/>
          <p:cNvSpPr/>
          <p:nvPr/>
        </p:nvSpPr>
        <p:spPr>
          <a:xfrm>
            <a:off x="9665018" y="2783562"/>
            <a:ext cx="570667" cy="570667"/>
          </a:xfrm>
          <a:prstGeom prst="roundRect">
            <a:avLst>
              <a:gd name="adj" fmla="val 16021753"/>
            </a:avLst>
          </a:prstGeom>
          <a:solidFill>
            <a:srgbClr val="38512F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21942" y="2940367"/>
            <a:ext cx="256818" cy="25681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665018" y="3505319"/>
            <a:ext cx="223801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Добавление DNS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9665018" y="3875723"/>
            <a:ext cx="3637121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nmcli connection modify my_eth ipv4.dns "8.8.8.8 8.8.4.4"</a:t>
            </a:r>
            <a:endParaRPr lang="en-US" sz="1450" dirty="0"/>
          </a:p>
        </p:txBody>
      </p:sp>
      <p:sp>
        <p:nvSpPr>
          <p:cNvPr id="21" name="Shape 16"/>
          <p:cNvSpPr/>
          <p:nvPr/>
        </p:nvSpPr>
        <p:spPr>
          <a:xfrm>
            <a:off x="1138118" y="5370433"/>
            <a:ext cx="6101477" cy="2049185"/>
          </a:xfrm>
          <a:prstGeom prst="roundRect">
            <a:avLst>
              <a:gd name="adj" fmla="val 1393"/>
            </a:avLst>
          </a:prstGeom>
          <a:solidFill>
            <a:srgbClr val="F3E7D4"/>
          </a:solidFill>
          <a:ln/>
        </p:spPr>
      </p:sp>
      <p:sp>
        <p:nvSpPr>
          <p:cNvPr id="22" name="Shape 17"/>
          <p:cNvSpPr/>
          <p:nvPr/>
        </p:nvSpPr>
        <p:spPr>
          <a:xfrm>
            <a:off x="1328261" y="5560576"/>
            <a:ext cx="570667" cy="570667"/>
          </a:xfrm>
          <a:prstGeom prst="roundRect">
            <a:avLst>
              <a:gd name="adj" fmla="val 16021753"/>
            </a:avLst>
          </a:prstGeom>
          <a:solidFill>
            <a:srgbClr val="38512F"/>
          </a:solidFill>
          <a:ln/>
        </p:spPr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85186" y="5717381"/>
            <a:ext cx="256818" cy="256818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328261" y="6282333"/>
            <a:ext cx="223801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Активация</a:t>
            </a:r>
            <a:endParaRPr lang="en-US" sz="1750" dirty="0"/>
          </a:p>
        </p:txBody>
      </p:sp>
      <p:sp>
        <p:nvSpPr>
          <p:cNvPr id="25" name="Text 19"/>
          <p:cNvSpPr/>
          <p:nvPr/>
        </p:nvSpPr>
        <p:spPr>
          <a:xfrm>
            <a:off x="1328261" y="6652736"/>
            <a:ext cx="572119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nmcli connection up my_eth</a:t>
            </a:r>
            <a:endParaRPr lang="en-US" sz="1450" dirty="0"/>
          </a:p>
        </p:txBody>
      </p:sp>
      <p:sp>
        <p:nvSpPr>
          <p:cNvPr id="26" name="Shape 20"/>
          <p:cNvSpPr/>
          <p:nvPr/>
        </p:nvSpPr>
        <p:spPr>
          <a:xfrm>
            <a:off x="7390686" y="5370433"/>
            <a:ext cx="6101596" cy="2049185"/>
          </a:xfrm>
          <a:prstGeom prst="roundRect">
            <a:avLst>
              <a:gd name="adj" fmla="val 1393"/>
            </a:avLst>
          </a:prstGeom>
          <a:solidFill>
            <a:srgbClr val="F3E7D4"/>
          </a:solidFill>
          <a:ln/>
        </p:spPr>
      </p:sp>
      <p:sp>
        <p:nvSpPr>
          <p:cNvPr id="27" name="Shape 21"/>
          <p:cNvSpPr/>
          <p:nvPr/>
        </p:nvSpPr>
        <p:spPr>
          <a:xfrm>
            <a:off x="7580828" y="5560576"/>
            <a:ext cx="570667" cy="570667"/>
          </a:xfrm>
          <a:prstGeom prst="roundRect">
            <a:avLst>
              <a:gd name="adj" fmla="val 16021753"/>
            </a:avLst>
          </a:prstGeom>
          <a:solidFill>
            <a:srgbClr val="38512F"/>
          </a:solidFill>
          <a:ln/>
        </p:spPr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37753" y="5717381"/>
            <a:ext cx="256818" cy="256818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7580828" y="6282333"/>
            <a:ext cx="312431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Перезапуск NetworkManager</a:t>
            </a:r>
            <a:endParaRPr lang="en-US" sz="1750" dirty="0"/>
          </a:p>
        </p:txBody>
      </p:sp>
      <p:sp>
        <p:nvSpPr>
          <p:cNvPr id="30" name="Text 23"/>
          <p:cNvSpPr/>
          <p:nvPr/>
        </p:nvSpPr>
        <p:spPr>
          <a:xfrm>
            <a:off x="7580828" y="6652736"/>
            <a:ext cx="5721310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systemctl restart NetworkManager</a:t>
            </a: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(или </a:t>
            </a:r>
            <a:r>
              <a:rPr lang="en-US" sz="14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nmcli networking off &amp;&amp; nmcli networking on</a:t>
            </a: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</a:t>
            </a:r>
            <a:endParaRPr lang="en-US" sz="145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E583E0-B737-DF3D-9530-BC2E9B2C5BD2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45356" y="387548"/>
            <a:ext cx="849749" cy="221099"/>
          </a:xfrm>
          <a:prstGeom prst="roundRect">
            <a:avLst>
              <a:gd name="adj" fmla="val 7471"/>
            </a:avLst>
          </a:prstGeom>
          <a:solidFill>
            <a:srgbClr val="E2ECDF"/>
          </a:solidFill>
          <a:ln/>
        </p:spPr>
      </p:sp>
      <p:sp>
        <p:nvSpPr>
          <p:cNvPr id="3" name="Text 1"/>
          <p:cNvSpPr/>
          <p:nvPr/>
        </p:nvSpPr>
        <p:spPr>
          <a:xfrm>
            <a:off x="2927866" y="428744"/>
            <a:ext cx="684728" cy="138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ИНТЕРФЕЙСЫ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2845356" y="640199"/>
            <a:ext cx="622863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Графический и Псевдографический Интерфейсы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356" y="1171813"/>
            <a:ext cx="5693212" cy="569321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845356" y="6954083"/>
            <a:ext cx="2276832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nmtui: Текстовый интерфейс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2845356" y="7235547"/>
            <a:ext cx="5693212" cy="53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nmtui</a:t>
            </a: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предоставляет удобный псевдографический интерфейс для управления NetworkManager. Это отличный выбор для серверов без GUI, позволяющий быстро настраивать сетевые соединения с помощью стрелок и клавиши </a:t>
            </a:r>
            <a:r>
              <a:rPr lang="en-US" sz="10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Enter</a:t>
            </a: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943" y="2456498"/>
            <a:ext cx="2910602" cy="261889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881943" y="5164455"/>
            <a:ext cx="1666637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Cockpit: Веб-консоль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8881943" y="5445919"/>
            <a:ext cx="291060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Начиная с RHEL 8+, </a:t>
            </a: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Cockpit</a:t>
            </a: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предлагает полноценный веб-интерфейс для администрирования сервера, включая детальную настройку сети. Это значительно упрощает управление для системных администраторов.</a:t>
            </a:r>
            <a:endParaRPr lang="en-US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FFFCD5-179F-0C92-6191-F1471B295112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1051</Words>
  <Application>Microsoft Office PowerPoint</Application>
  <PresentationFormat>Custom</PresentationFormat>
  <Paragraphs>133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 Light</vt:lpstr>
      <vt:lpstr>Consolas</vt:lpstr>
      <vt:lpstr>Calibri</vt:lpstr>
      <vt:lpstr>110_Besmellah_1(MRT)</vt:lpstr>
      <vt:lpstr>Lora</vt:lpstr>
      <vt:lpstr>Arial</vt:lpstr>
      <vt:lpstr>High Tower Text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Mani Eyvazi</cp:lastModifiedBy>
  <cp:revision>2</cp:revision>
  <dcterms:created xsi:type="dcterms:W3CDTF">2026-02-13T09:22:27Z</dcterms:created>
  <dcterms:modified xsi:type="dcterms:W3CDTF">2026-02-13T11:51:15Z</dcterms:modified>
</cp:coreProperties>
</file>